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8" r:id="rId3"/>
    <p:sldId id="262" r:id="rId4"/>
    <p:sldId id="260" r:id="rId5"/>
    <p:sldId id="267" r:id="rId6"/>
    <p:sldId id="266" r:id="rId7"/>
    <p:sldId id="264" r:id="rId8"/>
    <p:sldId id="265" r:id="rId9"/>
    <p:sldId id="270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93" userDrawn="1">
          <p15:clr>
            <a:srgbClr val="A4A3A4"/>
          </p15:clr>
        </p15:guide>
        <p15:guide id="4" pos="7242" userDrawn="1">
          <p15:clr>
            <a:srgbClr val="A4A3A4"/>
          </p15:clr>
        </p15:guide>
        <p15:guide id="5" orient="horz" pos="4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16B3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 showGuides="1">
      <p:cViewPr>
        <p:scale>
          <a:sx n="98" d="100"/>
          <a:sy n="98" d="100"/>
        </p:scale>
        <p:origin x="-82" y="557"/>
      </p:cViewPr>
      <p:guideLst>
        <p:guide orient="horz" pos="2137"/>
        <p:guide orient="horz" pos="436"/>
        <p:guide pos="3840"/>
        <p:guide pos="393"/>
        <p:guide pos="72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1355CA0-8447-42EC-ABE9-9253441D9A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BDDA7798-B381-4040-81E9-2227A32E54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2D5B372-D7E9-4497-AA67-63DA90BB4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4035D-7946-473F-B47C-1CE11086ECA1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C684C43-BC40-4F5D-84FE-94C07A76A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0D7246C-F5F5-4506-A4CF-AAA2F7A91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F39E9-0D87-4087-AB21-E6A3170CE3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337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5F4260F-0D7A-46AC-B65A-A65DA7CA9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4BA5AABD-D05A-431B-B4E6-9CEEF6F600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E29672E-B60B-4023-A76F-9382729C8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4035D-7946-473F-B47C-1CE11086ECA1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F82D83E-A41D-405D-9082-1F6C9ADF2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9EB422E-F6FF-4A61-A09C-94F5EB9DC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F39E9-0D87-4087-AB21-E6A3170CE3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57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C83DFED3-F876-40D4-84FD-3BCD2504F8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B29B4405-FB8B-4E12-AA44-1DD8C674FE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CCB4E1A-E8EC-4E55-A049-D8FA16E24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4035D-7946-473F-B47C-1CE11086ECA1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C0BFAF2-F682-4ECA-A85E-F607C2020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144C55F-463C-4FF4-BC16-4ACA9F3B1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F39E9-0D87-4087-AB21-E6A3170CE3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500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85A127B-9DB2-4A6F-8AAD-F44F20DEF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CD0F401-E10F-46ED-9020-2BD953F0EA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3537F4C-67C2-4DC8-BE69-DE27186C9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4035D-7946-473F-B47C-1CE11086ECA1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0F2ECF3-FB47-4D36-8275-C393621E4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A98AB81-CCBC-44F0-81B1-8012F050C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F39E9-0D87-4087-AB21-E6A3170CE3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969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7C085ED-CAE4-49BD-B052-92FEB5231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5A1A7A7-EF21-40AC-AEFE-5B6120B46B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35D9405-A43B-4E78-9ADB-F3F6EA163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4035D-7946-473F-B47C-1CE11086ECA1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C379A23-D119-421E-9356-F1B52DFCC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186AA51-BD3A-45C7-9259-E5954DEA6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F39E9-0D87-4087-AB21-E6A3170CE3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482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DB23DBE-9635-4CA9-A8CB-EB0833A6E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3889296-92AE-4C58-875D-08B4CB2DAC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7843B1A9-F980-477C-8B15-BAE4F8FC8F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F405867-8806-4FEB-93F1-18CC335CA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4035D-7946-473F-B47C-1CE11086ECA1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4D15382-3BFD-4F08-8540-6BCE8CCA35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8F0CDEFF-AC8A-4B40-94D9-FF94D456E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F39E9-0D87-4087-AB21-E6A3170CE3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549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52CBD40-0007-4FAE-A27F-750BD5470D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EF3C73A-51C7-4713-BD8B-3ED11A474D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84FCAFB6-23C0-4281-B7CB-5E3613B5CA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46E849BC-C9FE-42D2-8855-6C4D78089E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B00CE512-54B3-41C6-8A99-FD1D12067B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56EC7A6D-3C1F-4ADA-9434-57E588E52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4035D-7946-473F-B47C-1CE11086ECA1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5FA0F777-A7EE-4D80-9E38-A13DFBA21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ACF7F97F-9518-48F4-8378-42BF97597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F39E9-0D87-4087-AB21-E6A3170CE3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478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45A4751-EF01-456C-829C-951922EC7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384CFCBD-D003-4DAE-AAB6-D891FD763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4035D-7946-473F-B47C-1CE11086ECA1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407246EB-A0A2-4AAF-AAB6-F30F098CC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2159308C-406F-43AD-ADDC-FFAADA423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F39E9-0D87-4087-AB21-E6A3170CE3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928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F081948B-6791-4462-9E2C-ACADE38C59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4035D-7946-473F-B47C-1CE11086ECA1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0113CA75-A24D-4111-BD92-2DEDDFCD7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621546DB-E510-40E3-9EFD-D0B5715AD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F39E9-0D87-4087-AB21-E6A3170CE3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831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69D5C4B-0BD2-460C-9D4C-390C7ED71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A6ABB34-C306-416C-AC5F-2CB60442AA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AAB98D3B-FC19-4C4E-B0E8-5FDF960308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26D75ED-6B98-4306-8C53-791ECF13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4035D-7946-473F-B47C-1CE11086ECA1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B9453D3-28AB-4CEE-A60E-7C67BC663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BDD9EFAA-322B-4949-91BA-3AD2B13A5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F39E9-0D87-4087-AB21-E6A3170CE3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32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65B780C-184A-42D6-A21D-A286104A5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DD4BD9FE-D77A-4731-BF29-3772167795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865E30F5-9159-4894-808E-C886B56950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AF86D5F-24DA-477F-A03D-9D9AA7C8B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4035D-7946-473F-B47C-1CE11086ECA1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42CDF14-9B80-4834-B2AA-A6E431875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FF2B2DC3-81D7-45F7-BFD8-26F56E759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F39E9-0D87-4087-AB21-E6A3170CE3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336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5E3040D-BFDB-4BCA-B355-5B4B85EBB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DB30A76-164D-4C55-8BA6-99152EFBBE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6D4F315-C1D2-4101-859A-BE1AD950E1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4035D-7946-473F-B47C-1CE11086ECA1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58E41BE-A431-4D51-899D-8417FF82D2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544F470-C1E1-45F2-A2FD-F160EC47BF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F39E9-0D87-4087-AB21-E6A3170CE3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387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3.png"/><Relationship Id="rId4" Type="http://schemas.openxmlformats.org/officeDocument/2006/relationships/image" Target="../media/image3.svg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microsoft.com/office/2007/relationships/hdphoto" Target="../media/hdphoto2.wdp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microsoft.com/office/2007/relationships/hdphoto" Target="../media/hdphoto4.wdp"/><Relationship Id="rId7" Type="http://schemas.openxmlformats.org/officeDocument/2006/relationships/image" Target="../media/image15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1C9901BD-CDD2-420D-B425-537D08E87DC2}"/>
              </a:ext>
            </a:extLst>
          </p:cNvPr>
          <p:cNvSpPr/>
          <p:nvPr/>
        </p:nvSpPr>
        <p:spPr>
          <a:xfrm>
            <a:off x="8920716" y="0"/>
            <a:ext cx="3271284" cy="1818001"/>
          </a:xfrm>
          <a:prstGeom prst="rect">
            <a:avLst/>
          </a:prstGeom>
          <a:solidFill>
            <a:srgbClr val="16B3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271242BA-4F42-4153-8A0F-39DCCB4AC66A}"/>
              </a:ext>
            </a:extLst>
          </p:cNvPr>
          <p:cNvSpPr/>
          <p:nvPr/>
        </p:nvSpPr>
        <p:spPr>
          <a:xfrm>
            <a:off x="0" y="3733127"/>
            <a:ext cx="5622851" cy="3124873"/>
          </a:xfrm>
          <a:prstGeom prst="rect">
            <a:avLst/>
          </a:prstGeom>
          <a:solidFill>
            <a:srgbClr val="16B3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DDF27A0-F357-4EDF-9EDB-9CD20F1CC93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83"/>
          <a:stretch/>
        </p:blipFill>
        <p:spPr>
          <a:xfrm>
            <a:off x="172872" y="164281"/>
            <a:ext cx="11813762" cy="6529438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E4D39DD9-0A4A-4CB5-9FAA-4C609078762D}"/>
              </a:ext>
            </a:extLst>
          </p:cNvPr>
          <p:cNvSpPr/>
          <p:nvPr/>
        </p:nvSpPr>
        <p:spPr>
          <a:xfrm>
            <a:off x="172872" y="164281"/>
            <a:ext cx="11813762" cy="6529438"/>
          </a:xfrm>
          <a:prstGeom prst="rect">
            <a:avLst/>
          </a:prstGeom>
          <a:solidFill>
            <a:srgbClr val="16B3D4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28E99819-892D-4971-BB9A-DAFFD7FEC1EA}"/>
              </a:ext>
            </a:extLst>
          </p:cNvPr>
          <p:cNvSpPr txBox="1"/>
          <p:nvPr/>
        </p:nvSpPr>
        <p:spPr>
          <a:xfrm>
            <a:off x="1640958" y="1746378"/>
            <a:ext cx="902704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О цифровой трансформации в социальной сфере Ханты-Мансийского автономного округа – Югры в связи с использованием дистанционных технологий и электронных ресурсов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3BDFD4F7-D527-439A-9E4C-1BC63F763F4B}"/>
              </a:ext>
            </a:extLst>
          </p:cNvPr>
          <p:cNvSpPr txBox="1"/>
          <p:nvPr/>
        </p:nvSpPr>
        <p:spPr>
          <a:xfrm>
            <a:off x="6375709" y="4523819"/>
            <a:ext cx="44524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</a:rPr>
              <a:t>Исполняющий обязанности директора </a:t>
            </a:r>
            <a:r>
              <a:rPr lang="ru-RU" sz="1400" dirty="0">
                <a:solidFill>
                  <a:schemeClr val="bg1"/>
                </a:solidFill>
              </a:rPr>
              <a:t>Департамента информационных технологий и цифрового развития Ханты-Мансийского автономного округа – Югры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DDBA75F7-3F93-4D02-A185-3D64CFFF3F74}"/>
              </a:ext>
            </a:extLst>
          </p:cNvPr>
          <p:cNvSpPr txBox="1"/>
          <p:nvPr/>
        </p:nvSpPr>
        <p:spPr>
          <a:xfrm>
            <a:off x="6351957" y="4208666"/>
            <a:ext cx="2984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Чиликов Андрей Юрьевич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11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Рисунок 30">
            <a:extLst>
              <a:ext uri="{FF2B5EF4-FFF2-40B4-BE49-F238E27FC236}">
                <a16:creationId xmlns:a16="http://schemas.microsoft.com/office/drawing/2014/main" xmlns="" id="{4FEBD7EC-A685-4F8F-A382-2DAE765538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xmlns="" id="{15589634-93E6-491C-8461-45ED62FAD58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99000">
                <a:schemeClr val="bg1">
                  <a:alpha val="60000"/>
                </a:schemeClr>
              </a:gs>
              <a:gs pos="0">
                <a:schemeClr val="bg1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71CDF6A-5EAC-4AFD-B38D-741AF1B4F672}"/>
              </a:ext>
            </a:extLst>
          </p:cNvPr>
          <p:cNvSpPr txBox="1"/>
          <p:nvPr/>
        </p:nvSpPr>
        <p:spPr>
          <a:xfrm>
            <a:off x="623888" y="510346"/>
            <a:ext cx="69706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Автоматизированная система </a:t>
            </a:r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органов социальной защиты населения (ППО АСОИ)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5560E6FE-745A-4125-94C7-0B0D7E5C168C}"/>
              </a:ext>
            </a:extLst>
          </p:cNvPr>
          <p:cNvSpPr txBox="1"/>
          <p:nvPr/>
        </p:nvSpPr>
        <p:spPr>
          <a:xfrm>
            <a:off x="1370191" y="2276562"/>
            <a:ext cx="13517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16B3D4"/>
                </a:solidFill>
              </a:rPr>
              <a:t>&gt;</a:t>
            </a:r>
            <a:r>
              <a:rPr lang="ru-RU" sz="4000" dirty="0" smtClean="0">
                <a:solidFill>
                  <a:srgbClr val="16B3D4"/>
                </a:solidFill>
              </a:rPr>
              <a:t>3</a:t>
            </a:r>
            <a:r>
              <a:rPr lang="ru-RU" dirty="0" smtClean="0">
                <a:solidFill>
                  <a:srgbClr val="16B3D4"/>
                </a:solidFill>
              </a:rPr>
              <a:t> </a:t>
            </a:r>
            <a:r>
              <a:rPr lang="ru-RU" sz="2000" dirty="0">
                <a:solidFill>
                  <a:srgbClr val="16B3D4"/>
                </a:solidFill>
              </a:rPr>
              <a:t>тыс.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4A9C800-DFAF-4287-8B33-88AC90431541}"/>
              </a:ext>
            </a:extLst>
          </p:cNvPr>
          <p:cNvSpPr txBox="1"/>
          <p:nvPr/>
        </p:nvSpPr>
        <p:spPr>
          <a:xfrm>
            <a:off x="1370191" y="2788742"/>
            <a:ext cx="1967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>
                <a:solidFill>
                  <a:schemeClr val="tx1">
                    <a:lumMod val="75000"/>
                    <a:lumOff val="25000"/>
                  </a:schemeClr>
                </a:solidFill>
              </a:rPr>
              <a:t>специалистов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A4BFD9F-FD7C-4158-BA92-688B0527A25F}"/>
              </a:ext>
            </a:extLst>
          </p:cNvPr>
          <p:cNvSpPr txBox="1"/>
          <p:nvPr/>
        </p:nvSpPr>
        <p:spPr>
          <a:xfrm>
            <a:off x="1404163" y="3543330"/>
            <a:ext cx="13517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16B3D4"/>
                </a:solidFill>
              </a:rPr>
              <a:t>&gt;</a:t>
            </a:r>
            <a:r>
              <a:rPr lang="ru-RU" sz="4000" dirty="0" smtClean="0">
                <a:solidFill>
                  <a:srgbClr val="16B3D4"/>
                </a:solidFill>
              </a:rPr>
              <a:t>1</a:t>
            </a:r>
            <a:r>
              <a:rPr lang="ru-RU" dirty="0" smtClean="0">
                <a:solidFill>
                  <a:srgbClr val="16B3D4"/>
                </a:solidFill>
              </a:rPr>
              <a:t> </a:t>
            </a:r>
            <a:r>
              <a:rPr lang="ru-RU" dirty="0">
                <a:solidFill>
                  <a:srgbClr val="16B3D4"/>
                </a:solidFill>
              </a:rPr>
              <a:t>млн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A7A5E598-D3EA-4E9C-8313-809D40804FC1}"/>
              </a:ext>
            </a:extLst>
          </p:cNvPr>
          <p:cNvSpPr txBox="1"/>
          <p:nvPr/>
        </p:nvSpPr>
        <p:spPr>
          <a:xfrm>
            <a:off x="1404163" y="4052477"/>
            <a:ext cx="2388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>
                <a:solidFill>
                  <a:schemeClr val="tx1">
                    <a:lumMod val="75000"/>
                    <a:lumOff val="25000"/>
                  </a:schemeClr>
                </a:solidFill>
              </a:rPr>
              <a:t>карточек граждан</a:t>
            </a:r>
          </a:p>
          <a:p>
            <a:r>
              <a:rPr lang="ru-RU">
                <a:solidFill>
                  <a:schemeClr val="tx1">
                    <a:lumMod val="75000"/>
                    <a:lumOff val="25000"/>
                  </a:schemeClr>
                </a:solidFill>
              </a:rPr>
              <a:t>из них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8D4637E-AB46-4ED8-82F3-7D0C34F29BC9}"/>
              </a:ext>
            </a:extLst>
          </p:cNvPr>
          <p:cNvSpPr txBox="1"/>
          <p:nvPr/>
        </p:nvSpPr>
        <p:spPr>
          <a:xfrm>
            <a:off x="1404163" y="4687664"/>
            <a:ext cx="1351722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16B3D4"/>
                </a:solidFill>
              </a:rPr>
              <a:t>&gt;</a:t>
            </a:r>
            <a:r>
              <a:rPr lang="ru-RU" sz="3000" dirty="0" smtClean="0">
                <a:solidFill>
                  <a:srgbClr val="16B3D4"/>
                </a:solidFill>
              </a:rPr>
              <a:t>33</a:t>
            </a:r>
            <a:r>
              <a:rPr lang="ru-RU" dirty="0" smtClean="0">
                <a:solidFill>
                  <a:srgbClr val="16B3D4"/>
                </a:solidFill>
              </a:rPr>
              <a:t> </a:t>
            </a:r>
            <a:r>
              <a:rPr lang="ru-RU" dirty="0">
                <a:solidFill>
                  <a:srgbClr val="16B3D4"/>
                </a:solidFill>
              </a:rPr>
              <a:t>тыс.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DCC66582-D8F0-4C58-A2A3-5AA58F126395}"/>
              </a:ext>
            </a:extLst>
          </p:cNvPr>
          <p:cNvSpPr txBox="1"/>
          <p:nvPr/>
        </p:nvSpPr>
        <p:spPr>
          <a:xfrm>
            <a:off x="1404163" y="5073849"/>
            <a:ext cx="1967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>
                <a:solidFill>
                  <a:schemeClr val="tx1">
                    <a:lumMod val="75000"/>
                    <a:lumOff val="25000"/>
                  </a:schemeClr>
                </a:solidFill>
              </a:rPr>
              <a:t>инвалидов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C89BE3D-5FAA-4B1F-A1D2-9799BDF2DA13}"/>
              </a:ext>
            </a:extLst>
          </p:cNvPr>
          <p:cNvSpPr txBox="1"/>
          <p:nvPr/>
        </p:nvSpPr>
        <p:spPr>
          <a:xfrm>
            <a:off x="4390191" y="2289059"/>
            <a:ext cx="17151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16B3D4"/>
                </a:solidFill>
              </a:rPr>
              <a:t>&gt;</a:t>
            </a:r>
            <a:r>
              <a:rPr lang="ru-RU" sz="4000" dirty="0" smtClean="0">
                <a:solidFill>
                  <a:srgbClr val="16B3D4"/>
                </a:solidFill>
              </a:rPr>
              <a:t>776</a:t>
            </a:r>
            <a:r>
              <a:rPr lang="ru-RU" dirty="0" smtClean="0">
                <a:solidFill>
                  <a:srgbClr val="16B3D4"/>
                </a:solidFill>
              </a:rPr>
              <a:t> </a:t>
            </a:r>
            <a:r>
              <a:rPr lang="ru-RU" dirty="0">
                <a:solidFill>
                  <a:srgbClr val="16B3D4"/>
                </a:solidFill>
              </a:rPr>
              <a:t>тыс.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4719497D-D8FC-4681-9055-F6F1A74B4C5B}"/>
              </a:ext>
            </a:extLst>
          </p:cNvPr>
          <p:cNvSpPr txBox="1"/>
          <p:nvPr/>
        </p:nvSpPr>
        <p:spPr>
          <a:xfrm>
            <a:off x="4450195" y="2799782"/>
            <a:ext cx="1967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>
                <a:solidFill>
                  <a:schemeClr val="tx1">
                    <a:lumMod val="75000"/>
                    <a:lumOff val="25000"/>
                  </a:schemeClr>
                </a:solidFill>
              </a:rPr>
              <a:t>заявлений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999B3D72-54A6-4D19-AC7C-624387125D95}"/>
              </a:ext>
            </a:extLst>
          </p:cNvPr>
          <p:cNvSpPr txBox="1"/>
          <p:nvPr/>
        </p:nvSpPr>
        <p:spPr>
          <a:xfrm>
            <a:off x="4390191" y="3552272"/>
            <a:ext cx="13517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16B3D4"/>
                </a:solidFill>
              </a:rPr>
              <a:t>98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6725F963-3136-4349-A68D-096A10A18135}"/>
              </a:ext>
            </a:extLst>
          </p:cNvPr>
          <p:cNvSpPr txBox="1"/>
          <p:nvPr/>
        </p:nvSpPr>
        <p:spPr>
          <a:xfrm>
            <a:off x="4390191" y="4090881"/>
            <a:ext cx="1967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видов выплат,</a:t>
            </a:r>
          </a:p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из них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59315430-AFB8-4F6E-9D9D-8937F86FBAD9}"/>
              </a:ext>
            </a:extLst>
          </p:cNvPr>
          <p:cNvSpPr txBox="1"/>
          <p:nvPr/>
        </p:nvSpPr>
        <p:spPr>
          <a:xfrm>
            <a:off x="4390191" y="4687664"/>
            <a:ext cx="13517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>
                <a:solidFill>
                  <a:srgbClr val="16B3D4"/>
                </a:solidFill>
              </a:rPr>
              <a:t>24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C33C1E3D-6DE9-4C50-A940-351ABDAFE3E0}"/>
              </a:ext>
            </a:extLst>
          </p:cNvPr>
          <p:cNvSpPr txBox="1"/>
          <p:nvPr/>
        </p:nvSpPr>
        <p:spPr>
          <a:xfrm>
            <a:off x="4390191" y="5073849"/>
            <a:ext cx="1967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>
                <a:solidFill>
                  <a:schemeClr val="tx1">
                    <a:lumMod val="75000"/>
                    <a:lumOff val="25000"/>
                  </a:schemeClr>
                </a:solidFill>
              </a:rPr>
              <a:t>для инвалидов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16A8075D-1319-4F51-A622-F2226303248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3846396" y="3696582"/>
            <a:ext cx="542924" cy="542924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8DA3FB30-1E67-40D1-9168-5B88A64C346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3885470" y="2504210"/>
            <a:ext cx="504825" cy="504825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D7C04C94-2DD3-45B9-857D-3CAD5872D85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754483" y="2413154"/>
            <a:ext cx="571058" cy="571058"/>
          </a:xfrm>
          <a:prstGeom prst="rect">
            <a:avLst/>
          </a:prstGeom>
        </p:spPr>
      </p:pic>
      <p:pic>
        <p:nvPicPr>
          <p:cNvPr id="35" name="Рисунок 34">
            <a:extLst>
              <a:ext uri="{FF2B5EF4-FFF2-40B4-BE49-F238E27FC236}">
                <a16:creationId xmlns:a16="http://schemas.microsoft.com/office/drawing/2014/main" xmlns="" id="{50490B91-81C8-4390-9DCF-6F1B78FBB7F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483" y="3690240"/>
            <a:ext cx="571058" cy="571058"/>
          </a:xfrm>
          <a:prstGeom prst="rect">
            <a:avLst/>
          </a:prstGeom>
        </p:spPr>
      </p:pic>
      <p:sp>
        <p:nvSpPr>
          <p:cNvPr id="36" name="Прямоугольник: скругленные углы 35">
            <a:extLst>
              <a:ext uri="{FF2B5EF4-FFF2-40B4-BE49-F238E27FC236}">
                <a16:creationId xmlns:a16="http://schemas.microsoft.com/office/drawing/2014/main" xmlns="" id="{B479A082-DBD3-47EF-8857-328334D29D3D}"/>
              </a:ext>
            </a:extLst>
          </p:cNvPr>
          <p:cNvSpPr/>
          <p:nvPr/>
        </p:nvSpPr>
        <p:spPr>
          <a:xfrm>
            <a:off x="7297347" y="2795534"/>
            <a:ext cx="4894653" cy="4052692"/>
          </a:xfrm>
          <a:prstGeom prst="roundRect">
            <a:avLst>
              <a:gd name="adj" fmla="val 0"/>
            </a:avLst>
          </a:prstGeom>
          <a:solidFill>
            <a:srgbClr val="E8E8E8"/>
          </a:solidFill>
          <a:ln w="6350">
            <a:noFill/>
          </a:ln>
          <a:effectLst>
            <a:outerShdw blurRad="50800" dist="38100" dir="2700000" algn="tl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: скругленные углы 31">
            <a:extLst>
              <a:ext uri="{FF2B5EF4-FFF2-40B4-BE49-F238E27FC236}">
                <a16:creationId xmlns:a16="http://schemas.microsoft.com/office/drawing/2014/main" xmlns="" id="{4609457E-8237-4849-BD2A-3A924ED31A57}"/>
              </a:ext>
            </a:extLst>
          </p:cNvPr>
          <p:cNvSpPr/>
          <p:nvPr/>
        </p:nvSpPr>
        <p:spPr>
          <a:xfrm>
            <a:off x="6785528" y="2373550"/>
            <a:ext cx="5228132" cy="4328807"/>
          </a:xfrm>
          <a:prstGeom prst="roundRect">
            <a:avLst>
              <a:gd name="adj" fmla="val 0"/>
            </a:avLst>
          </a:prstGeom>
          <a:solidFill>
            <a:srgbClr val="16B3D4"/>
          </a:solidFill>
          <a:ln w="6350">
            <a:solidFill>
              <a:srgbClr val="16B3D4"/>
            </a:solidFill>
          </a:ln>
          <a:effectLst>
            <a:outerShdw blurRad="50800" dist="38100" dir="2700000" algn="tl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53392DB3-CB90-48B5-8A0C-4A1FB31C09A7}"/>
              </a:ext>
            </a:extLst>
          </p:cNvPr>
          <p:cNvSpPr txBox="1"/>
          <p:nvPr/>
        </p:nvSpPr>
        <p:spPr>
          <a:xfrm>
            <a:off x="7349856" y="2783136"/>
            <a:ext cx="4146819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ru-RU" b="1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1800" b="1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убличная часть</a:t>
            </a:r>
            <a:br>
              <a:rPr lang="ru-RU" sz="1800" b="1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ППО АСОИ «Портал социальных услуг»:</a:t>
            </a:r>
          </a:p>
          <a:p>
            <a:pPr marL="285750" indent="-285750">
              <a:spcAft>
                <a:spcPts val="1200"/>
              </a:spcAft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ru-RU" sz="180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Информация о предоставляемых мерах социальной поддержки, обращениях и</a:t>
            </a:r>
            <a:r>
              <a:rPr lang="en-US" sz="180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180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статусе их рассмотрения </a:t>
            </a:r>
          </a:p>
          <a:p>
            <a:pPr marL="285750" indent="-285750">
              <a:spcAft>
                <a:spcPts val="1200"/>
              </a:spcAft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ru-RU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Д</a:t>
            </a:r>
            <a:r>
              <a:rPr lang="ru-RU" sz="180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истанционное заключение договоров с</a:t>
            </a:r>
            <a:r>
              <a:rPr lang="en-US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180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поставщиками социальных услуг и</a:t>
            </a:r>
            <a:r>
              <a:rPr lang="en-US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возможностью </a:t>
            </a:r>
            <a:r>
              <a:rPr lang="ru-RU" sz="180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подписывать документы простой электронной подписью.</a:t>
            </a:r>
          </a:p>
        </p:txBody>
      </p:sp>
      <p:cxnSp>
        <p:nvCxnSpPr>
          <p:cNvPr id="38" name="Прямая соединительная линия 37">
            <a:extLst>
              <a:ext uri="{FF2B5EF4-FFF2-40B4-BE49-F238E27FC236}">
                <a16:creationId xmlns:a16="http://schemas.microsoft.com/office/drawing/2014/main" xmlns="" id="{8ED1E266-72B1-43CB-A895-E2C325E0353A}"/>
              </a:ext>
            </a:extLst>
          </p:cNvPr>
          <p:cNvCxnSpPr>
            <a:cxnSpLocks/>
          </p:cNvCxnSpPr>
          <p:nvPr/>
        </p:nvCxnSpPr>
        <p:spPr>
          <a:xfrm>
            <a:off x="3371593" y="2276562"/>
            <a:ext cx="0" cy="333629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>
            <a:extLst>
              <a:ext uri="{FF2B5EF4-FFF2-40B4-BE49-F238E27FC236}">
                <a16:creationId xmlns:a16="http://schemas.microsoft.com/office/drawing/2014/main" xmlns="" id="{3BC5FD28-7A24-40A7-A21F-014A5CAD5DC4}"/>
              </a:ext>
            </a:extLst>
          </p:cNvPr>
          <p:cNvCxnSpPr>
            <a:cxnSpLocks/>
          </p:cNvCxnSpPr>
          <p:nvPr/>
        </p:nvCxnSpPr>
        <p:spPr>
          <a:xfrm flipH="1">
            <a:off x="754483" y="3509224"/>
            <a:ext cx="535083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1312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9350F1F9-27D0-4B72-BB90-FA0E755BB5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896" b="26694"/>
          <a:stretch/>
        </p:blipFill>
        <p:spPr>
          <a:xfrm>
            <a:off x="4802319" y="1830661"/>
            <a:ext cx="7389681" cy="5027339"/>
          </a:xfrm>
          <a:prstGeom prst="rect">
            <a:avLst/>
          </a:prstGeom>
        </p:spPr>
      </p:pic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xmlns="" id="{52033F59-C56F-4A71-9D1C-350A638E9DAA}"/>
              </a:ext>
            </a:extLst>
          </p:cNvPr>
          <p:cNvSpPr/>
          <p:nvPr/>
        </p:nvSpPr>
        <p:spPr>
          <a:xfrm>
            <a:off x="5924199" y="3672549"/>
            <a:ext cx="4600575" cy="2213439"/>
          </a:xfrm>
          <a:prstGeom prst="roundRect">
            <a:avLst>
              <a:gd name="adj" fmla="val 6977"/>
            </a:avLst>
          </a:prstGeom>
          <a:solidFill>
            <a:schemeClr val="bg1">
              <a:alpha val="48000"/>
            </a:schemeClr>
          </a:solidFill>
          <a:ln w="6350">
            <a:solidFill>
              <a:srgbClr val="16B3D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BF9BAE49-D24A-4CCE-B0F2-D5478B0FD9BB}"/>
              </a:ext>
            </a:extLst>
          </p:cNvPr>
          <p:cNvSpPr/>
          <p:nvPr/>
        </p:nvSpPr>
        <p:spPr>
          <a:xfrm>
            <a:off x="5924199" y="1462744"/>
            <a:ext cx="4600575" cy="1803174"/>
          </a:xfrm>
          <a:prstGeom prst="roundRect">
            <a:avLst>
              <a:gd name="adj" fmla="val 6977"/>
            </a:avLst>
          </a:prstGeom>
          <a:solidFill>
            <a:schemeClr val="bg1">
              <a:alpha val="49000"/>
            </a:schemeClr>
          </a:solidFill>
          <a:ln w="6350">
            <a:solidFill>
              <a:srgbClr val="16B3D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xmlns="" id="{5AABE7C8-6B29-47CC-A1C8-D9D6E2CFEE98}"/>
              </a:ext>
            </a:extLst>
          </p:cNvPr>
          <p:cNvSpPr/>
          <p:nvPr/>
        </p:nvSpPr>
        <p:spPr>
          <a:xfrm>
            <a:off x="623888" y="4977681"/>
            <a:ext cx="4600575" cy="1591189"/>
          </a:xfrm>
          <a:prstGeom prst="roundRect">
            <a:avLst>
              <a:gd name="adj" fmla="val 6977"/>
            </a:avLst>
          </a:prstGeom>
          <a:solidFill>
            <a:schemeClr val="bg1"/>
          </a:solidFill>
          <a:ln w="6350">
            <a:solidFill>
              <a:srgbClr val="16B3D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xmlns="" id="{625A1A5A-3537-483B-A2C5-C8FC5CE843BB}"/>
              </a:ext>
            </a:extLst>
          </p:cNvPr>
          <p:cNvSpPr/>
          <p:nvPr/>
        </p:nvSpPr>
        <p:spPr>
          <a:xfrm>
            <a:off x="623887" y="3155587"/>
            <a:ext cx="4600575" cy="1591189"/>
          </a:xfrm>
          <a:prstGeom prst="roundRect">
            <a:avLst>
              <a:gd name="adj" fmla="val 6977"/>
            </a:avLst>
          </a:prstGeom>
          <a:solidFill>
            <a:schemeClr val="bg1"/>
          </a:solidFill>
          <a:ln w="6350">
            <a:solidFill>
              <a:srgbClr val="16B3D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xmlns="" id="{96D4E6CE-015F-4E6A-A692-472B6A69BBA0}"/>
              </a:ext>
            </a:extLst>
          </p:cNvPr>
          <p:cNvSpPr/>
          <p:nvPr/>
        </p:nvSpPr>
        <p:spPr>
          <a:xfrm>
            <a:off x="623888" y="1462744"/>
            <a:ext cx="4600575" cy="1461938"/>
          </a:xfrm>
          <a:prstGeom prst="roundRect">
            <a:avLst>
              <a:gd name="adj" fmla="val 6977"/>
            </a:avLst>
          </a:prstGeom>
          <a:solidFill>
            <a:schemeClr val="bg1"/>
          </a:solidFill>
          <a:ln w="6350">
            <a:solidFill>
              <a:srgbClr val="16B3D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DB22A33-C46F-4F81-9387-F8A6EE6D5B52}"/>
              </a:ext>
            </a:extLst>
          </p:cNvPr>
          <p:cNvSpPr txBox="1"/>
          <p:nvPr/>
        </p:nvSpPr>
        <p:spPr>
          <a:xfrm>
            <a:off x="623888" y="510346"/>
            <a:ext cx="108104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Единая платформа в сфере здравоохранения</a:t>
            </a:r>
            <a:endParaRPr lang="ru-RU" sz="4000" b="1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9A877CB-E16F-48FD-A043-C6BEE3A8ABDE}"/>
              </a:ext>
            </a:extLst>
          </p:cNvPr>
          <p:cNvSpPr txBox="1"/>
          <p:nvPr/>
        </p:nvSpPr>
        <p:spPr>
          <a:xfrm>
            <a:off x="711441" y="1503100"/>
            <a:ext cx="4366123" cy="1392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Компонент </a:t>
            </a:r>
            <a:r>
              <a:rPr lang="ru-RU" sz="14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«ИС Портал Пациента»: </a:t>
            </a:r>
          </a:p>
          <a:p>
            <a:pPr algn="just">
              <a:spcAft>
                <a:spcPts val="300"/>
              </a:spcAft>
            </a:pP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 З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апись на прием к специалисту через 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нтернет</a:t>
            </a:r>
          </a:p>
          <a:p>
            <a:pPr algn="just">
              <a:spcAft>
                <a:spcPts val="300"/>
              </a:spcAft>
            </a:pP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 Э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лектронная медицинская карта</a:t>
            </a:r>
          </a:p>
          <a:p>
            <a:pPr algn="just">
              <a:spcAft>
                <a:spcPts val="300"/>
              </a:spcAft>
            </a:pP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 Р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езультаты лабораторных исследований </a:t>
            </a:r>
          </a:p>
          <a:p>
            <a:pPr algn="just">
              <a:spcAft>
                <a:spcPts val="300"/>
              </a:spcAft>
            </a:pP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За 2021 год </a:t>
            </a:r>
            <a:r>
              <a:rPr lang="ru-RU" sz="14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более 2 млн записей 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на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прием к врачу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4976967-E9C2-4D9F-9B49-AA8201A35FE3}"/>
              </a:ext>
            </a:extLst>
          </p:cNvPr>
          <p:cNvSpPr txBox="1"/>
          <p:nvPr/>
        </p:nvSpPr>
        <p:spPr>
          <a:xfrm>
            <a:off x="711441" y="3278860"/>
            <a:ext cx="4410781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Компонент </a:t>
            </a:r>
            <a:r>
              <a:rPr lang="ru-RU" sz="14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Calibri" panose="020F0502020204030204" pitchFamily="34" charset="0"/>
              </a:rPr>
              <a:t>«Контроль распространения </a:t>
            </a:r>
            <a:br>
              <a:rPr lang="ru-RU" sz="14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Calibri" panose="020F0502020204030204" pitchFamily="34" charset="0"/>
              </a:rPr>
            </a:br>
            <a:r>
              <a:rPr lang="ru-RU" sz="14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Calibri" panose="020F0502020204030204" pitchFamily="34" charset="0"/>
              </a:rPr>
              <a:t>инфекционных заболеваний (КРИЗ)»</a:t>
            </a:r>
          </a:p>
          <a:p>
            <a:pPr>
              <a:spcAft>
                <a:spcPts val="600"/>
              </a:spcAft>
            </a:pP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Calibri" panose="020F0502020204030204" pitchFamily="34" charset="0"/>
              </a:rPr>
              <a:t>Сократил время на обработку одного экстренного извещения о заболевании с 25 до 2 минут. </a:t>
            </a:r>
            <a:b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Calibri" panose="020F0502020204030204" pitchFamily="34" charset="0"/>
              </a:rPr>
            </a:b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Calibri" panose="020F0502020204030204" pitchFamily="34" charset="0"/>
              </a:rPr>
              <a:t>На основе динамики извещений принимается решение о карантинных мероприятиях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C9E080C-51A9-4363-819D-8C43D3E047CF}"/>
              </a:ext>
            </a:extLst>
          </p:cNvPr>
          <p:cNvSpPr txBox="1"/>
          <p:nvPr/>
        </p:nvSpPr>
        <p:spPr>
          <a:xfrm>
            <a:off x="711441" y="5036142"/>
            <a:ext cx="4549004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Компонент </a:t>
            </a:r>
            <a:r>
              <a:rPr lang="ru-RU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«Информационная система учета материально-технической базы здравоохранения Югры (МТБЗ)»</a:t>
            </a:r>
          </a:p>
          <a:p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Позволяет в автоматическом режиме обновлять данные по медицинскому оборудованию, наличию зданий и сооружений в медицинских организациях. 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53A1625-D026-4679-8E2A-C544984226B3}"/>
              </a:ext>
            </a:extLst>
          </p:cNvPr>
          <p:cNvSpPr txBox="1"/>
          <p:nvPr/>
        </p:nvSpPr>
        <p:spPr>
          <a:xfrm>
            <a:off x="6058305" y="1503100"/>
            <a:ext cx="4469111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Компонент </a:t>
            </a:r>
            <a:r>
              <a:rPr lang="ru-RU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«Удаленное консультирование»</a:t>
            </a:r>
          </a:p>
          <a:p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Позволяет осуществить запись пациента для проведения КТ и МРТ исследования в другую медицинскую организацию региона, производить обучение врачей и обмен опытом.</a:t>
            </a:r>
            <a:b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Проведено </a:t>
            </a:r>
            <a:r>
              <a:rPr lang="ru-RU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более 15 тысяч 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консультаций в формате «врач-врач» (из них 3 458 экстренных)</a:t>
            </a:r>
            <a:endParaRPr lang="ru-RU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A93E0946-B75A-435F-976A-8AAAA2785F42}"/>
              </a:ext>
            </a:extLst>
          </p:cNvPr>
          <p:cNvSpPr txBox="1"/>
          <p:nvPr/>
        </p:nvSpPr>
        <p:spPr>
          <a:xfrm>
            <a:off x="6058305" y="3716164"/>
            <a:ext cx="4390733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Компонент </a:t>
            </a:r>
            <a:r>
              <a:rPr lang="ru-RU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«Центральный архив медицинских изображений» (ЦАМИ)</a:t>
            </a:r>
          </a:p>
          <a:p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Позволяет получать от всех медицинских организаций округа результаты диагностических исследований и хранить их в одном месте. На основании данных ведется пилотный проект по внедрению искусственного интеллекта в постановку диагноза. </a:t>
            </a:r>
            <a:b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Количество исследований, поступивших в центральный архив, </a:t>
            </a:r>
            <a:r>
              <a:rPr lang="ru-RU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превышает 300 тысяч.</a:t>
            </a:r>
          </a:p>
        </p:txBody>
      </p:sp>
    </p:spTree>
    <p:extLst>
      <p:ext uri="{BB962C8B-B14F-4D97-AF65-F5344CB8AC3E}">
        <p14:creationId xmlns:p14="http://schemas.microsoft.com/office/powerpoint/2010/main" val="1903420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1F1651D3-2C72-4A36-9175-AAB27EBCFC79}"/>
              </a:ext>
            </a:extLst>
          </p:cNvPr>
          <p:cNvSpPr txBox="1"/>
          <p:nvPr/>
        </p:nvSpPr>
        <p:spPr>
          <a:xfrm>
            <a:off x="623888" y="510346"/>
            <a:ext cx="96801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>
                <a:solidFill>
                  <a:schemeClr val="tx1">
                    <a:lumMod val="75000"/>
                    <a:lumOff val="2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Цифровая образовательная платформа ГИС Образование Югры</a:t>
            </a:r>
            <a:endParaRPr lang="ru-RU" sz="4000" b="1" dirty="0">
              <a:solidFill>
                <a:schemeClr val="tx1">
                  <a:lumMod val="75000"/>
                  <a:lumOff val="25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54CF8900-D4DD-46A4-9632-EC5E8FD5797D}"/>
              </a:ext>
            </a:extLst>
          </p:cNvPr>
          <p:cNvSpPr txBox="1"/>
          <p:nvPr/>
        </p:nvSpPr>
        <p:spPr>
          <a:xfrm>
            <a:off x="623888" y="2068114"/>
            <a:ext cx="45214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rtl="0"/>
            <a:r>
              <a:rPr lang="ru-RU" sz="1600" b="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Цели и задачи проекта: </a:t>
            </a:r>
            <a:endParaRPr lang="ru-RU" sz="16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3EDEBB2F-ED6F-4234-BAF0-158D8D975B62}"/>
              </a:ext>
            </a:extLst>
          </p:cNvPr>
          <p:cNvSpPr/>
          <p:nvPr/>
        </p:nvSpPr>
        <p:spPr>
          <a:xfrm>
            <a:off x="623888" y="2582874"/>
            <a:ext cx="4515975" cy="528093"/>
          </a:xfrm>
          <a:prstGeom prst="rect">
            <a:avLst/>
          </a:prstGeom>
        </p:spPr>
        <p:txBody>
          <a:bodyPr vert="horz" wrap="square" lIns="90000" tIns="0" rIns="0" bIns="0" rtlCol="0" anchor="t">
            <a:spAutoFit/>
          </a:bodyPr>
          <a:lstStyle/>
          <a:p>
            <a:pPr marL="285750" indent="-285750" defTabSz="354902">
              <a:lnSpc>
                <a:spcPct val="110000"/>
              </a:lnSpc>
              <a:spcBef>
                <a:spcPct val="0"/>
              </a:spcBef>
              <a:spcAft>
                <a:spcPts val="544"/>
              </a:spcAft>
              <a:buClr>
                <a:srgbClr val="16B3D4"/>
              </a:buClr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Создание единого информационного пространства  в регионе в сфере образования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14655A17-4CE0-48E8-BCAA-B810EE8D07C5}"/>
              </a:ext>
            </a:extLst>
          </p:cNvPr>
          <p:cNvSpPr/>
          <p:nvPr/>
        </p:nvSpPr>
        <p:spPr>
          <a:xfrm>
            <a:off x="623888" y="3287173"/>
            <a:ext cx="4651736" cy="257250"/>
          </a:xfrm>
          <a:prstGeom prst="rect">
            <a:avLst/>
          </a:prstGeom>
        </p:spPr>
        <p:txBody>
          <a:bodyPr vert="horz" wrap="square" lIns="90000" tIns="0" rIns="0" bIns="0" rtlCol="0" anchor="t">
            <a:spAutoFit/>
          </a:bodyPr>
          <a:lstStyle/>
          <a:p>
            <a:pPr marL="285750" indent="-285750" defTabSz="354902">
              <a:lnSpc>
                <a:spcPct val="110000"/>
              </a:lnSpc>
              <a:spcBef>
                <a:spcPct val="0"/>
              </a:spcBef>
              <a:spcAft>
                <a:spcPts val="544"/>
              </a:spcAft>
              <a:buClr>
                <a:srgbClr val="16B3D4"/>
              </a:buClr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Удобный доступ  к образовательным контентом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6A1BE333-A6A5-4C61-885F-F082A491E9E6}"/>
              </a:ext>
            </a:extLst>
          </p:cNvPr>
          <p:cNvSpPr/>
          <p:nvPr/>
        </p:nvSpPr>
        <p:spPr>
          <a:xfrm>
            <a:off x="623888" y="3720629"/>
            <a:ext cx="4651735" cy="528093"/>
          </a:xfrm>
          <a:prstGeom prst="rect">
            <a:avLst/>
          </a:prstGeom>
        </p:spPr>
        <p:txBody>
          <a:bodyPr vert="horz" wrap="square" lIns="90000" tIns="0" rIns="0" bIns="0" rtlCol="0" anchor="t">
            <a:spAutoFit/>
          </a:bodyPr>
          <a:lstStyle/>
          <a:p>
            <a:pPr marL="285750" indent="-285750" defTabSz="354902">
              <a:lnSpc>
                <a:spcPct val="110000"/>
              </a:lnSpc>
              <a:spcBef>
                <a:spcPct val="0"/>
              </a:spcBef>
              <a:spcAft>
                <a:spcPts val="544"/>
              </a:spcAft>
              <a:buClr>
                <a:srgbClr val="16B3D4"/>
              </a:buClr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Единая точка входа для пользователей: учащихся, учителей и родителей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40395F2E-E5D6-44B3-9203-8F00D2FC7AE5}"/>
              </a:ext>
            </a:extLst>
          </p:cNvPr>
          <p:cNvSpPr/>
          <p:nvPr/>
        </p:nvSpPr>
        <p:spPr>
          <a:xfrm>
            <a:off x="623888" y="4424928"/>
            <a:ext cx="5344907" cy="492443"/>
          </a:xfrm>
          <a:prstGeom prst="rect">
            <a:avLst/>
          </a:prstGeom>
        </p:spPr>
        <p:txBody>
          <a:bodyPr vert="horz" wrap="square" lIns="90000" tIns="0" rIns="0" bIns="0" rtlCol="0" anchor="t">
            <a:spAutoFit/>
          </a:bodyPr>
          <a:lstStyle/>
          <a:p>
            <a:pPr marL="285750" indent="-285750" defTabSz="354902">
              <a:spcBef>
                <a:spcPct val="0"/>
              </a:spcBef>
              <a:buClr>
                <a:srgbClr val="16B3D4"/>
              </a:buClr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Построение индивидуальной образовательной траектории ученика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299A4476-4524-464A-A2B2-A8CD4715B01D}"/>
              </a:ext>
            </a:extLst>
          </p:cNvPr>
          <p:cNvSpPr/>
          <p:nvPr/>
        </p:nvSpPr>
        <p:spPr>
          <a:xfrm>
            <a:off x="623888" y="5093577"/>
            <a:ext cx="5344907" cy="492443"/>
          </a:xfrm>
          <a:prstGeom prst="rect">
            <a:avLst/>
          </a:prstGeom>
        </p:spPr>
        <p:txBody>
          <a:bodyPr vert="horz" wrap="square" lIns="90000" tIns="0" rIns="90000" bIns="0" rtlCol="0" anchor="t">
            <a:spAutoFit/>
          </a:bodyPr>
          <a:lstStyle/>
          <a:p>
            <a:pPr marL="285750" indent="-285750" defTabSz="354902">
              <a:spcBef>
                <a:spcPct val="0"/>
              </a:spcBef>
              <a:buClr>
                <a:srgbClr val="16B3D4"/>
              </a:buClr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Создание централизованного решения по управлению образовательной деятельностью региона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FB24054B-7D2D-4B17-9C3A-3BD6B979AA2F}"/>
              </a:ext>
            </a:extLst>
          </p:cNvPr>
          <p:cNvSpPr/>
          <p:nvPr/>
        </p:nvSpPr>
        <p:spPr>
          <a:xfrm>
            <a:off x="623888" y="5762225"/>
            <a:ext cx="465173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16B3D4"/>
              </a:buClr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</a:rPr>
              <a:t>Оптимизация отчетности</a:t>
            </a:r>
            <a:endParaRPr lang="ru-RU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xmlns="" id="{A92B509F-3F95-446E-9FE0-AE930AC3626D}"/>
              </a:ext>
            </a:extLst>
          </p:cNvPr>
          <p:cNvGrpSpPr/>
          <p:nvPr/>
        </p:nvGrpSpPr>
        <p:grpSpPr>
          <a:xfrm>
            <a:off x="6934200" y="1839971"/>
            <a:ext cx="4600575" cy="1323438"/>
            <a:chOff x="6934200" y="1839971"/>
            <a:chExt cx="4600575" cy="1323438"/>
          </a:xfrm>
        </p:grpSpPr>
        <p:sp>
          <p:nvSpPr>
            <p:cNvPr id="15" name="Прямоугольник: скругленные углы 14">
              <a:extLst>
                <a:ext uri="{FF2B5EF4-FFF2-40B4-BE49-F238E27FC236}">
                  <a16:creationId xmlns:a16="http://schemas.microsoft.com/office/drawing/2014/main" xmlns="" id="{FC2D62A4-126B-4469-B3DD-D2AF6547F9F8}"/>
                </a:ext>
              </a:extLst>
            </p:cNvPr>
            <p:cNvSpPr/>
            <p:nvPr/>
          </p:nvSpPr>
          <p:spPr>
            <a:xfrm>
              <a:off x="6934200" y="1839971"/>
              <a:ext cx="4600575" cy="1323438"/>
            </a:xfrm>
            <a:prstGeom prst="roundRect">
              <a:avLst>
                <a:gd name="adj" fmla="val 6977"/>
              </a:avLst>
            </a:prstGeom>
            <a:solidFill>
              <a:srgbClr val="16B3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1C29A574-655D-4930-A4DA-EE0F4760DF6F}"/>
                </a:ext>
              </a:extLst>
            </p:cNvPr>
            <p:cNvSpPr txBox="1"/>
            <p:nvPr/>
          </p:nvSpPr>
          <p:spPr>
            <a:xfrm>
              <a:off x="7038975" y="2068114"/>
              <a:ext cx="4457700" cy="846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ru-RU" sz="1600" dirty="0">
                  <a:solidFill>
                    <a:schemeClr val="bg1"/>
                  </a:solidFill>
                  <a:effectLst/>
                  <a:ea typeface="Calibri" panose="020F0502020204030204" pitchFamily="34" charset="0"/>
                </a:rPr>
                <a:t>Разработан </a:t>
              </a:r>
              <a:r>
                <a:rPr lang="ru-RU" sz="1600" b="1" dirty="0">
                  <a:solidFill>
                    <a:schemeClr val="bg1"/>
                  </a:solidFill>
                  <a:effectLst/>
                  <a:ea typeface="Calibri" panose="020F0502020204030204" pitchFamily="34" charset="0"/>
                </a:rPr>
                <a:t>модуль «Виртуальная библиотека»</a:t>
              </a:r>
            </a:p>
            <a:p>
              <a:r>
                <a:rPr lang="ru-RU" sz="1400" dirty="0">
                  <a:solidFill>
                    <a:schemeClr val="bg1"/>
                  </a:solidFill>
                  <a:ea typeface="Calibri" panose="020F0502020204030204" pitchFamily="34" charset="0"/>
                </a:rPr>
                <a:t>Л</a:t>
              </a:r>
              <a:r>
                <a:rPr lang="ru-RU" sz="1400" dirty="0">
                  <a:solidFill>
                    <a:schemeClr val="bg1"/>
                  </a:solidFill>
                  <a:effectLst/>
                  <a:ea typeface="Calibri" panose="020F0502020204030204" pitchFamily="34" charset="0"/>
                </a:rPr>
                <a:t>учшие образовательные практики учителей</a:t>
              </a:r>
              <a:br>
                <a:rPr lang="ru-RU" sz="1400" dirty="0">
                  <a:solidFill>
                    <a:schemeClr val="bg1"/>
                  </a:solidFill>
                  <a:effectLst/>
                  <a:ea typeface="Calibri" panose="020F0502020204030204" pitchFamily="34" charset="0"/>
                </a:rPr>
              </a:br>
              <a:r>
                <a:rPr lang="ru-RU" sz="1400" dirty="0">
                  <a:solidFill>
                    <a:schemeClr val="bg1"/>
                  </a:solidFill>
                  <a:effectLst/>
                  <a:ea typeface="Calibri" panose="020F0502020204030204" pitchFamily="34" charset="0"/>
                </a:rPr>
                <a:t>для всех школ Югры</a:t>
              </a:r>
              <a:endParaRPr lang="ru-RU" sz="1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Группа 19">
            <a:extLst>
              <a:ext uri="{FF2B5EF4-FFF2-40B4-BE49-F238E27FC236}">
                <a16:creationId xmlns:a16="http://schemas.microsoft.com/office/drawing/2014/main" xmlns="" id="{BD344C9F-B8DB-4A8F-9D6A-026851FF6C96}"/>
              </a:ext>
            </a:extLst>
          </p:cNvPr>
          <p:cNvGrpSpPr/>
          <p:nvPr/>
        </p:nvGrpSpPr>
        <p:grpSpPr>
          <a:xfrm>
            <a:off x="6934200" y="3353572"/>
            <a:ext cx="4600575" cy="1323438"/>
            <a:chOff x="6934200" y="3164578"/>
            <a:chExt cx="4600575" cy="1323438"/>
          </a:xfrm>
        </p:grpSpPr>
        <p:sp>
          <p:nvSpPr>
            <p:cNvPr id="16" name="Прямоугольник: скругленные углы 15">
              <a:extLst>
                <a:ext uri="{FF2B5EF4-FFF2-40B4-BE49-F238E27FC236}">
                  <a16:creationId xmlns:a16="http://schemas.microsoft.com/office/drawing/2014/main" xmlns="" id="{D3C1BECB-98B4-4147-8B76-E59FE0E0702B}"/>
                </a:ext>
              </a:extLst>
            </p:cNvPr>
            <p:cNvSpPr/>
            <p:nvPr/>
          </p:nvSpPr>
          <p:spPr>
            <a:xfrm>
              <a:off x="6934200" y="3164578"/>
              <a:ext cx="4600575" cy="1323438"/>
            </a:xfrm>
            <a:prstGeom prst="roundRect">
              <a:avLst>
                <a:gd name="adj" fmla="val 6977"/>
              </a:avLst>
            </a:prstGeom>
            <a:solidFill>
              <a:srgbClr val="16B3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763DD694-E127-4F6C-9531-AC1BB3AA839A}"/>
                </a:ext>
              </a:extLst>
            </p:cNvPr>
            <p:cNvSpPr txBox="1"/>
            <p:nvPr/>
          </p:nvSpPr>
          <p:spPr>
            <a:xfrm>
              <a:off x="7038976" y="3287173"/>
              <a:ext cx="4352925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ru-RU" sz="1400" b="1" dirty="0">
                  <a:solidFill>
                    <a:schemeClr val="bg1"/>
                  </a:solidFill>
                  <a:effectLst/>
                  <a:ea typeface="Calibri" panose="020F0502020204030204" pitchFamily="34" charset="0"/>
                </a:rPr>
                <a:t>2 квартал 2022 года </a:t>
              </a:r>
              <a:r>
                <a:rPr lang="ru-RU" sz="1600" dirty="0">
                  <a:solidFill>
                    <a:schemeClr val="bg1"/>
                  </a:solidFill>
                  <a:effectLst/>
                  <a:ea typeface="Calibri" panose="020F0502020204030204" pitchFamily="34" charset="0"/>
                </a:rPr>
                <a:t/>
              </a:r>
              <a:br>
                <a:rPr lang="ru-RU" sz="1600" dirty="0">
                  <a:solidFill>
                    <a:schemeClr val="bg1"/>
                  </a:solidFill>
                  <a:effectLst/>
                  <a:ea typeface="Calibri" panose="020F0502020204030204" pitchFamily="34" charset="0"/>
                </a:rPr>
              </a:br>
              <a:r>
                <a:rPr lang="ru-RU" sz="1600" b="1" dirty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М</a:t>
              </a:r>
              <a:r>
                <a:rPr lang="ru-RU" sz="1600" b="1" dirty="0">
                  <a:solidFill>
                    <a:schemeClr val="bg1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одуль «Школьное питание»</a:t>
              </a:r>
            </a:p>
            <a:p>
              <a:pPr>
                <a:spcAft>
                  <a:spcPts val="600"/>
                </a:spcAft>
              </a:pPr>
              <a:r>
                <a:rPr lang="ru-RU" sz="1400" dirty="0">
                  <a:solidFill>
                    <a:schemeClr val="bg1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Обеспечит автоматизацию всех процессов организации школьного питания</a:t>
              </a:r>
              <a:endParaRPr lang="ru-RU" sz="1600" dirty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2" name="Группа 21">
            <a:extLst>
              <a:ext uri="{FF2B5EF4-FFF2-40B4-BE49-F238E27FC236}">
                <a16:creationId xmlns:a16="http://schemas.microsoft.com/office/drawing/2014/main" xmlns="" id="{6C7D5348-F2CB-4959-AA7B-B61EC654FD38}"/>
              </a:ext>
            </a:extLst>
          </p:cNvPr>
          <p:cNvGrpSpPr/>
          <p:nvPr/>
        </p:nvGrpSpPr>
        <p:grpSpPr>
          <a:xfrm>
            <a:off x="6934200" y="4867173"/>
            <a:ext cx="4600575" cy="1323438"/>
            <a:chOff x="6934200" y="4570492"/>
            <a:chExt cx="4600575" cy="1323438"/>
          </a:xfrm>
        </p:grpSpPr>
        <p:sp>
          <p:nvSpPr>
            <p:cNvPr id="17" name="Прямоугольник: скругленные углы 16">
              <a:extLst>
                <a:ext uri="{FF2B5EF4-FFF2-40B4-BE49-F238E27FC236}">
                  <a16:creationId xmlns:a16="http://schemas.microsoft.com/office/drawing/2014/main" xmlns="" id="{B701435A-7DE4-4A1B-ADF2-8442B0BB0A9A}"/>
                </a:ext>
              </a:extLst>
            </p:cNvPr>
            <p:cNvSpPr/>
            <p:nvPr/>
          </p:nvSpPr>
          <p:spPr>
            <a:xfrm>
              <a:off x="6934200" y="4570492"/>
              <a:ext cx="4600575" cy="1323438"/>
            </a:xfrm>
            <a:prstGeom prst="roundRect">
              <a:avLst>
                <a:gd name="adj" fmla="val 6977"/>
              </a:avLst>
            </a:prstGeom>
            <a:solidFill>
              <a:srgbClr val="16B3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57A390F0-D6FE-4968-B016-DA595A18AA7E}"/>
                </a:ext>
              </a:extLst>
            </p:cNvPr>
            <p:cNvSpPr txBox="1"/>
            <p:nvPr/>
          </p:nvSpPr>
          <p:spPr>
            <a:xfrm>
              <a:off x="7151397" y="4675941"/>
              <a:ext cx="3682136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ru-RU" sz="1400" b="1" dirty="0">
                  <a:solidFill>
                    <a:schemeClr val="bg1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 сентября 2022 года</a:t>
              </a:r>
              <a:r>
                <a:rPr lang="ru-RU" sz="1600" dirty="0">
                  <a:solidFill>
                    <a:schemeClr val="bg1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/>
              </a:r>
              <a:br>
                <a:rPr lang="ru-RU" sz="1600" dirty="0">
                  <a:solidFill>
                    <a:schemeClr val="bg1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ru-RU" sz="1600" b="1" dirty="0">
                  <a:solidFill>
                    <a:schemeClr val="bg1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Модуль «Безопасность» </a:t>
              </a:r>
            </a:p>
            <a:p>
              <a:r>
                <a:rPr lang="ru-RU" sz="1400" dirty="0">
                  <a:solidFill>
                    <a:schemeClr val="bg1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Позволит объединить сведения со всех входных групп образовательных организаций </a:t>
              </a:r>
              <a:endParaRPr lang="ru-RU" sz="1600" dirty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24" name="Рисунок 23">
            <a:extLst>
              <a:ext uri="{FF2B5EF4-FFF2-40B4-BE49-F238E27FC236}">
                <a16:creationId xmlns:a16="http://schemas.microsoft.com/office/drawing/2014/main" xmlns="" id="{205B1AA2-F0D4-4364-876F-B1FB59EBD90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3546" y="3952875"/>
            <a:ext cx="504833" cy="504833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xmlns="" id="{87EA6D0C-9961-4B0F-A6DC-BFEE0B96050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4811" y="5510515"/>
            <a:ext cx="482303" cy="482303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xmlns="" id="{94C5D3A4-9A31-4820-9CF8-153BF0594E5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6992" y="2552293"/>
            <a:ext cx="457941" cy="457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962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Изображение выглядит как человек, ноутбук, женщина, электроника&#10;&#10;Автоматически созданное описание">
            <a:extLst>
              <a:ext uri="{FF2B5EF4-FFF2-40B4-BE49-F238E27FC236}">
                <a16:creationId xmlns:a16="http://schemas.microsoft.com/office/drawing/2014/main" xmlns="" id="{925C2458-DA56-469D-B41D-7AF4AD78474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14"/>
          <a:stretch/>
        </p:blipFill>
        <p:spPr>
          <a:xfrm flipH="1">
            <a:off x="7126888" y="124030"/>
            <a:ext cx="4908157" cy="6580545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3477FEDE-A994-408B-9176-CDE7E65CD492}"/>
              </a:ext>
            </a:extLst>
          </p:cNvPr>
          <p:cNvSpPr/>
          <p:nvPr/>
        </p:nvSpPr>
        <p:spPr>
          <a:xfrm>
            <a:off x="0" y="-2091"/>
            <a:ext cx="7126889" cy="6858000"/>
          </a:xfrm>
          <a:prstGeom prst="rect">
            <a:avLst/>
          </a:prstGeom>
          <a:solidFill>
            <a:srgbClr val="16B3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4A8E097C-2073-4557-B59B-83BB438B8EF0}"/>
              </a:ext>
            </a:extLst>
          </p:cNvPr>
          <p:cNvSpPr/>
          <p:nvPr/>
        </p:nvSpPr>
        <p:spPr>
          <a:xfrm>
            <a:off x="166576" y="138609"/>
            <a:ext cx="6960313" cy="65766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521AA16-DE5E-4C87-87EA-AB925C68CFE8}"/>
              </a:ext>
            </a:extLst>
          </p:cNvPr>
          <p:cNvSpPr txBox="1"/>
          <p:nvPr/>
        </p:nvSpPr>
        <p:spPr>
          <a:xfrm>
            <a:off x="623888" y="510346"/>
            <a:ext cx="93678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>
                <a:solidFill>
                  <a:schemeClr val="tx1">
                    <a:lumMod val="75000"/>
                    <a:lumOff val="2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Информационная система персональных данных «Катарсис» </a:t>
            </a:r>
            <a:endParaRPr lang="ru-RU" sz="4000" b="1" dirty="0">
              <a:solidFill>
                <a:schemeClr val="tx1">
                  <a:lumMod val="75000"/>
                  <a:lumOff val="25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73784DD-7E57-4AF1-B111-2BD32C6D9D8D}"/>
              </a:ext>
            </a:extLst>
          </p:cNvPr>
          <p:cNvSpPr txBox="1"/>
          <p:nvPr/>
        </p:nvSpPr>
        <p:spPr>
          <a:xfrm>
            <a:off x="623887" y="2016301"/>
            <a:ext cx="5904503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  <a:buClr>
                <a:srgbClr val="16B3D4"/>
              </a:buClr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Система обеспечивает автоматизацию предоставления гражданам и работодателям государственных услуг в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электронном виде в сфере занятости населения: </a:t>
            </a:r>
          </a:p>
          <a:p>
            <a:pPr marL="285750" indent="-285750">
              <a:spcAft>
                <a:spcPts val="1200"/>
              </a:spcAft>
              <a:buClr>
                <a:srgbClr val="16B3D4"/>
              </a:buCl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рофессиональная ориентация</a:t>
            </a:r>
          </a:p>
          <a:p>
            <a:pPr marL="285750" indent="-285750">
              <a:spcAft>
                <a:spcPts val="1200"/>
              </a:spcAft>
              <a:buClr>
                <a:srgbClr val="16B3D4"/>
              </a:buCl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рудоустройство</a:t>
            </a:r>
          </a:p>
          <a:p>
            <a:pPr marL="285750" indent="-285750">
              <a:spcAft>
                <a:spcPts val="1200"/>
              </a:spcAft>
              <a:buClr>
                <a:srgbClr val="16B3D4"/>
              </a:buCl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рохождения профессионального обучения</a:t>
            </a:r>
          </a:p>
          <a:p>
            <a:pPr marL="285750" indent="-285750">
              <a:spcAft>
                <a:spcPts val="1200"/>
              </a:spcAft>
              <a:buClr>
                <a:srgbClr val="16B3D4"/>
              </a:buCl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олучение дополнительного профессионального образования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A31CB86-61A7-4457-A819-8ABF796B1CB9}"/>
              </a:ext>
            </a:extLst>
          </p:cNvPr>
          <p:cNvSpPr txBox="1"/>
          <p:nvPr/>
        </p:nvSpPr>
        <p:spPr>
          <a:xfrm>
            <a:off x="623888" y="5122694"/>
            <a:ext cx="17151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>
                <a:solidFill>
                  <a:srgbClr val="16B3D4"/>
                </a:solidFill>
              </a:rPr>
              <a:t>&gt;</a:t>
            </a:r>
            <a:r>
              <a:rPr lang="ru-RU" sz="4000">
                <a:solidFill>
                  <a:srgbClr val="16B3D4"/>
                </a:solidFill>
              </a:rPr>
              <a:t>93 </a:t>
            </a:r>
            <a:r>
              <a:rPr lang="ru-RU">
                <a:solidFill>
                  <a:srgbClr val="16B3D4"/>
                </a:solidFill>
              </a:rPr>
              <a:t>тыс.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038509F-37CA-44ED-BD8C-287DE1BA130F}"/>
              </a:ext>
            </a:extLst>
          </p:cNvPr>
          <p:cNvSpPr txBox="1"/>
          <p:nvPr/>
        </p:nvSpPr>
        <p:spPr>
          <a:xfrm>
            <a:off x="623888" y="5633417"/>
            <a:ext cx="1967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>
                <a:solidFill>
                  <a:schemeClr val="tx1">
                    <a:lumMod val="75000"/>
                    <a:lumOff val="25000"/>
                  </a:schemeClr>
                </a:solidFill>
              </a:rPr>
              <a:t>заявлений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B6B096F-2EB7-4882-8E13-7FD8A7C8FDAC}"/>
              </a:ext>
            </a:extLst>
          </p:cNvPr>
          <p:cNvSpPr txBox="1"/>
          <p:nvPr/>
        </p:nvSpPr>
        <p:spPr>
          <a:xfrm>
            <a:off x="2591318" y="5122694"/>
            <a:ext cx="17151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>
                <a:solidFill>
                  <a:srgbClr val="16B3D4"/>
                </a:solidFill>
              </a:rPr>
              <a:t>&gt;</a:t>
            </a:r>
            <a:r>
              <a:rPr lang="ru-RU" sz="4000">
                <a:solidFill>
                  <a:srgbClr val="16B3D4"/>
                </a:solidFill>
              </a:rPr>
              <a:t>36 </a:t>
            </a:r>
            <a:r>
              <a:rPr lang="ru-RU">
                <a:solidFill>
                  <a:srgbClr val="16B3D4"/>
                </a:solidFill>
              </a:rPr>
              <a:t>тыс.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E5D0728-0B6D-4F2C-92A1-9771A8ED939B}"/>
              </a:ext>
            </a:extLst>
          </p:cNvPr>
          <p:cNvSpPr txBox="1"/>
          <p:nvPr/>
        </p:nvSpPr>
        <p:spPr>
          <a:xfrm>
            <a:off x="2591318" y="5633417"/>
            <a:ext cx="1967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>
                <a:solidFill>
                  <a:schemeClr val="tx1">
                    <a:lumMod val="75000"/>
                    <a:lumOff val="25000"/>
                  </a:schemeClr>
                </a:solidFill>
              </a:rPr>
              <a:t>оказанных услуг</a:t>
            </a:r>
          </a:p>
        </p:txBody>
      </p:sp>
    </p:spTree>
    <p:extLst>
      <p:ext uri="{BB962C8B-B14F-4D97-AF65-F5344CB8AC3E}">
        <p14:creationId xmlns:p14="http://schemas.microsoft.com/office/powerpoint/2010/main" val="1534976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CB8DDC12-1BFE-45E2-8539-4F88C60E8012}"/>
              </a:ext>
            </a:extLst>
          </p:cNvPr>
          <p:cNvSpPr/>
          <p:nvPr/>
        </p:nvSpPr>
        <p:spPr>
          <a:xfrm>
            <a:off x="5065111" y="0"/>
            <a:ext cx="7126889" cy="6858000"/>
          </a:xfrm>
          <a:prstGeom prst="rect">
            <a:avLst/>
          </a:prstGeom>
          <a:solidFill>
            <a:srgbClr val="16B3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672BC450-A1D8-4DA8-A884-A9B7AE77C6C0}"/>
              </a:ext>
            </a:extLst>
          </p:cNvPr>
          <p:cNvSpPr/>
          <p:nvPr/>
        </p:nvSpPr>
        <p:spPr>
          <a:xfrm>
            <a:off x="5065111" y="127976"/>
            <a:ext cx="6960313" cy="65766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Изображение выглядит как текст, человек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xmlns="" id="{2F322F13-6AC6-4845-91C8-AEC0AD272D5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831" t="3721" r="21544"/>
          <a:stretch/>
        </p:blipFill>
        <p:spPr>
          <a:xfrm>
            <a:off x="166576" y="127976"/>
            <a:ext cx="4877269" cy="657660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0181CC2-E9C5-4596-8FFF-F365461328AE}"/>
              </a:ext>
            </a:extLst>
          </p:cNvPr>
          <p:cNvSpPr txBox="1"/>
          <p:nvPr/>
        </p:nvSpPr>
        <p:spPr>
          <a:xfrm>
            <a:off x="5562096" y="522377"/>
            <a:ext cx="61897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>
                <a:ea typeface="Verdana" panose="020B0604030504040204" pitchFamily="34" charset="0"/>
                <a:cs typeface="Verdana" panose="020B0604030504040204" pitchFamily="34" charset="0"/>
              </a:rPr>
              <a:t>Информационная система «Мигрант»</a:t>
            </a:r>
            <a:endParaRPr lang="ru-RU" sz="40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1C6C7D45-0C4A-47D0-96B0-C75F85F8E197}"/>
              </a:ext>
            </a:extLst>
          </p:cNvPr>
          <p:cNvSpPr txBox="1"/>
          <p:nvPr/>
        </p:nvSpPr>
        <p:spPr>
          <a:xfrm>
            <a:off x="5562096" y="1985209"/>
            <a:ext cx="5991726" cy="671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18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есурс для мигрантов с информационными материалами, о порядке получения госуслуг в округе на 6 языках: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1243953-B618-40A4-90EA-AD756E210FB1}"/>
              </a:ext>
            </a:extLst>
          </p:cNvPr>
          <p:cNvSpPr txBox="1"/>
          <p:nvPr/>
        </p:nvSpPr>
        <p:spPr>
          <a:xfrm>
            <a:off x="8222608" y="2781869"/>
            <a:ext cx="2234367" cy="1173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>
                <a:ea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8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збекский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18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иргизский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8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зербайджанский</a:t>
            </a:r>
            <a:endParaRPr lang="ru-RU" sz="18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5E0DF4F-329F-4324-B555-8C5D8495BB60}"/>
              </a:ext>
            </a:extLst>
          </p:cNvPr>
          <p:cNvSpPr txBox="1"/>
          <p:nvPr/>
        </p:nvSpPr>
        <p:spPr>
          <a:xfrm>
            <a:off x="5562096" y="4445254"/>
            <a:ext cx="5934579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16B3D4"/>
              </a:buClr>
              <a:buFont typeface="Wingdings" panose="05000000000000000000" pitchFamily="2" charset="2"/>
              <a:buChar char="ü"/>
            </a:pPr>
            <a:r>
              <a:rPr lang="ru-RU" sz="18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Ссылки на сайты учреждений, предоставляющих государственные и муниципальные услуги</a:t>
            </a:r>
          </a:p>
          <a:p>
            <a:pPr marL="285750" indent="-285750">
              <a:spcAft>
                <a:spcPts val="600"/>
              </a:spcAft>
              <a:buClr>
                <a:srgbClr val="16B3D4"/>
              </a:buClr>
              <a:buFont typeface="Wingdings" panose="05000000000000000000" pitchFamily="2" charset="2"/>
              <a:buChar char="ü"/>
            </a:pPr>
            <a:r>
              <a:rPr lang="ru-RU" sz="18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Контакты организаций и лиц, оказывающих помощь иностранным гражданам </a:t>
            </a:r>
          </a:p>
          <a:p>
            <a:pPr marL="285750" indent="-285750">
              <a:spcAft>
                <a:spcPts val="600"/>
              </a:spcAft>
              <a:buClr>
                <a:srgbClr val="16B3D4"/>
              </a:buClr>
              <a:buFont typeface="Wingdings" panose="05000000000000000000" pitchFamily="2" charset="2"/>
              <a:buChar char="ü"/>
            </a:pPr>
            <a:r>
              <a:rPr lang="ru-RU" sz="18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Официальные интернет-ресурсы с информацией о готовности, подлинности, сроке действия документов</a:t>
            </a:r>
            <a:endParaRPr lang="ru-RU" sz="18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42A594D-9F4C-410A-8A45-3B8A2EB594B0}"/>
              </a:ext>
            </a:extLst>
          </p:cNvPr>
          <p:cNvSpPr txBox="1"/>
          <p:nvPr/>
        </p:nvSpPr>
        <p:spPr>
          <a:xfrm>
            <a:off x="6019247" y="2781869"/>
            <a:ext cx="1717009" cy="1173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18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усский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8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нглийский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18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аджикский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31391D76-DB97-4CFF-9BBE-EEA810D3DDB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0213" y="2842049"/>
            <a:ext cx="310309" cy="206873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0B678296-1A05-44A8-9F8A-589C666EF35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1173" y="3255720"/>
            <a:ext cx="310310" cy="205503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CAC9ABDB-C9F0-4B30-981F-1E52747115B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1174" y="3658383"/>
            <a:ext cx="310309" cy="206873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5D6877BE-597E-4A6D-B6F3-D20CB57F0C5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7636" y="2842048"/>
            <a:ext cx="310311" cy="206874"/>
          </a:xfrm>
          <a:prstGeom prst="rect">
            <a:avLst/>
          </a:prstGeom>
        </p:spPr>
      </p:pic>
      <p:pic>
        <p:nvPicPr>
          <p:cNvPr id="19" name="Рисунок 18" descr="Изображение выглядит как текст, коллекция картинок&#10;&#10;Автоматически созданное описание">
            <a:extLst>
              <a:ext uri="{FF2B5EF4-FFF2-40B4-BE49-F238E27FC236}">
                <a16:creationId xmlns:a16="http://schemas.microsoft.com/office/drawing/2014/main" xmlns="" id="{34EFFA5E-6190-4F43-8BD5-6D4B03EA9F4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915" y="3220511"/>
            <a:ext cx="324654" cy="216436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09DF6E8A-3CA2-4CB9-BE25-0A2A2BEC5B3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2453" y="3664967"/>
            <a:ext cx="310310" cy="206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611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8A4E48AE-6B5F-4F78-AC99-943809C13154}"/>
              </a:ext>
            </a:extLst>
          </p:cNvPr>
          <p:cNvSpPr/>
          <p:nvPr/>
        </p:nvSpPr>
        <p:spPr>
          <a:xfrm>
            <a:off x="0" y="-2091"/>
            <a:ext cx="7460076" cy="6858000"/>
          </a:xfrm>
          <a:prstGeom prst="rect">
            <a:avLst/>
          </a:prstGeom>
          <a:solidFill>
            <a:srgbClr val="16B3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F07E0002-0186-4E8C-B13D-3CD1B465C4F8}"/>
              </a:ext>
            </a:extLst>
          </p:cNvPr>
          <p:cNvSpPr/>
          <p:nvPr/>
        </p:nvSpPr>
        <p:spPr>
          <a:xfrm>
            <a:off x="163302" y="138608"/>
            <a:ext cx="7460075" cy="65766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Изображение выглядит как снег, внешний, катается на лыжах, человек&#10;&#10;Автоматически созданное описание">
            <a:extLst>
              <a:ext uri="{FF2B5EF4-FFF2-40B4-BE49-F238E27FC236}">
                <a16:creationId xmlns:a16="http://schemas.microsoft.com/office/drawing/2014/main" xmlns="" id="{24B5E8D3-78DB-491B-9354-FB88E1A3B21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121" r="22699"/>
          <a:stretch/>
        </p:blipFill>
        <p:spPr>
          <a:xfrm>
            <a:off x="7460076" y="130810"/>
            <a:ext cx="4576758" cy="660994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5504742-6027-4216-B5A7-767E26313D6B}"/>
              </a:ext>
            </a:extLst>
          </p:cNvPr>
          <p:cNvSpPr txBox="1"/>
          <p:nvPr/>
        </p:nvSpPr>
        <p:spPr>
          <a:xfrm>
            <a:off x="623889" y="510346"/>
            <a:ext cx="68361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ru-RU" sz="3600" b="1">
                <a:solidFill>
                  <a:schemeClr val="tx1">
                    <a:lumMod val="75000"/>
                    <a:lumOff val="2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Информационно-аналитическая система подготовки спортивного резерва в Югре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60C7CE4-500A-44A7-8942-FB62EE415283}"/>
              </a:ext>
            </a:extLst>
          </p:cNvPr>
          <p:cNvSpPr txBox="1"/>
          <p:nvPr/>
        </p:nvSpPr>
        <p:spPr>
          <a:xfrm>
            <a:off x="623888" y="2354571"/>
            <a:ext cx="64999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ru-RU"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втоматизация сбора, контроля, анализа и прогноза физического состояния и индивидуальных показателей спортсменов, а также планирования, контроля исполнения, учета и анализа результатов работы ИОГВ и спортивных организаций </a:t>
            </a:r>
            <a:endParaRPr lang="ru-RU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FDE216F-9133-4186-992B-E829819E7593}"/>
              </a:ext>
            </a:extLst>
          </p:cNvPr>
          <p:cNvSpPr txBox="1"/>
          <p:nvPr/>
        </p:nvSpPr>
        <p:spPr>
          <a:xfrm>
            <a:off x="623888" y="5229951"/>
            <a:ext cx="17151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>
                <a:solidFill>
                  <a:srgbClr val="16B3D4"/>
                </a:solidFill>
              </a:rPr>
              <a:t>61</a:t>
            </a:r>
            <a:endParaRPr lang="ru-RU">
              <a:solidFill>
                <a:srgbClr val="16B3D4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B58F524-B6C2-4A78-B647-25E7F94367F7}"/>
              </a:ext>
            </a:extLst>
          </p:cNvPr>
          <p:cNvSpPr txBox="1"/>
          <p:nvPr/>
        </p:nvSpPr>
        <p:spPr>
          <a:xfrm>
            <a:off x="623888" y="5740674"/>
            <a:ext cx="1967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спортивная организация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5B286EF-875C-404A-A2FF-4DE8D92EB647}"/>
              </a:ext>
            </a:extLst>
          </p:cNvPr>
          <p:cNvSpPr txBox="1"/>
          <p:nvPr/>
        </p:nvSpPr>
        <p:spPr>
          <a:xfrm>
            <a:off x="620866" y="4281067"/>
            <a:ext cx="15996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>
                <a:solidFill>
                  <a:srgbClr val="16B3D4"/>
                </a:solidFill>
              </a:rPr>
              <a:t>31 972</a:t>
            </a:r>
            <a:endParaRPr lang="ru-RU">
              <a:solidFill>
                <a:srgbClr val="16B3D4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0C4B4B2D-4D2F-4539-9D91-BBCDF7FBB22C}"/>
              </a:ext>
            </a:extLst>
          </p:cNvPr>
          <p:cNvSpPr txBox="1"/>
          <p:nvPr/>
        </p:nvSpPr>
        <p:spPr>
          <a:xfrm>
            <a:off x="620866" y="4804287"/>
            <a:ext cx="1967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спортсмена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157874F1-2560-4B74-83F9-2BD9AE8228D4}"/>
              </a:ext>
            </a:extLst>
          </p:cNvPr>
          <p:cNvSpPr txBox="1"/>
          <p:nvPr/>
        </p:nvSpPr>
        <p:spPr>
          <a:xfrm>
            <a:off x="2927580" y="4281067"/>
            <a:ext cx="1348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>
                <a:solidFill>
                  <a:srgbClr val="16B3D4"/>
                </a:solidFill>
              </a:rPr>
              <a:t>1 237</a:t>
            </a:r>
            <a:endParaRPr lang="ru-RU">
              <a:solidFill>
                <a:srgbClr val="16B3D4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2ACA6561-9109-48AF-85E5-6D89CC8DE902}"/>
              </a:ext>
            </a:extLst>
          </p:cNvPr>
          <p:cNvSpPr txBox="1"/>
          <p:nvPr/>
        </p:nvSpPr>
        <p:spPr>
          <a:xfrm>
            <a:off x="2927580" y="4804287"/>
            <a:ext cx="1967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тренеров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C8698BEC-B397-4DF2-A046-15E684CCB475}"/>
              </a:ext>
            </a:extLst>
          </p:cNvPr>
          <p:cNvSpPr txBox="1"/>
          <p:nvPr/>
        </p:nvSpPr>
        <p:spPr>
          <a:xfrm>
            <a:off x="2927580" y="5229951"/>
            <a:ext cx="17151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>
                <a:solidFill>
                  <a:srgbClr val="16B3D4"/>
                </a:solidFill>
              </a:rPr>
              <a:t>47</a:t>
            </a:r>
            <a:endParaRPr lang="ru-RU">
              <a:solidFill>
                <a:srgbClr val="16B3D4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D8DE4C32-5664-4D17-843E-07823E5DFD85}"/>
              </a:ext>
            </a:extLst>
          </p:cNvPr>
          <p:cNvSpPr txBox="1"/>
          <p:nvPr/>
        </p:nvSpPr>
        <p:spPr>
          <a:xfrm>
            <a:off x="2927580" y="5740674"/>
            <a:ext cx="1967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медицинских работников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0724EEBD-991A-48BA-9DE4-CC34D79B24D6}"/>
              </a:ext>
            </a:extLst>
          </p:cNvPr>
          <p:cNvSpPr txBox="1"/>
          <p:nvPr/>
        </p:nvSpPr>
        <p:spPr>
          <a:xfrm>
            <a:off x="4978964" y="5246453"/>
            <a:ext cx="17151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>
                <a:solidFill>
                  <a:srgbClr val="16B3D4"/>
                </a:solidFill>
              </a:rPr>
              <a:t>57</a:t>
            </a:r>
            <a:endParaRPr lang="ru-RU">
              <a:solidFill>
                <a:srgbClr val="16B3D4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A223E2E8-C264-4C68-970B-7CF754EE8651}"/>
              </a:ext>
            </a:extLst>
          </p:cNvPr>
          <p:cNvSpPr txBox="1"/>
          <p:nvPr/>
        </p:nvSpPr>
        <p:spPr>
          <a:xfrm>
            <a:off x="4978964" y="5757176"/>
            <a:ext cx="1967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спортивных объектов</a:t>
            </a:r>
          </a:p>
        </p:txBody>
      </p:sp>
    </p:spTree>
    <p:extLst>
      <p:ext uri="{BB962C8B-B14F-4D97-AF65-F5344CB8AC3E}">
        <p14:creationId xmlns:p14="http://schemas.microsoft.com/office/powerpoint/2010/main" val="9726698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236BA003-A3B7-47B2-B5E3-21DAD84CC8E2}"/>
              </a:ext>
            </a:extLst>
          </p:cNvPr>
          <p:cNvSpPr/>
          <p:nvPr/>
        </p:nvSpPr>
        <p:spPr>
          <a:xfrm>
            <a:off x="1" y="4629576"/>
            <a:ext cx="4017601" cy="2228423"/>
          </a:xfrm>
          <a:prstGeom prst="rect">
            <a:avLst/>
          </a:prstGeom>
          <a:solidFill>
            <a:srgbClr val="16B3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xmlns="" id="{5DF879D5-6A7C-4850-8537-D89157CF59E4}"/>
              </a:ext>
            </a:extLst>
          </p:cNvPr>
          <p:cNvSpPr/>
          <p:nvPr/>
        </p:nvSpPr>
        <p:spPr>
          <a:xfrm>
            <a:off x="9835116" y="0"/>
            <a:ext cx="2356884" cy="1368513"/>
          </a:xfrm>
          <a:prstGeom prst="rect">
            <a:avLst/>
          </a:prstGeom>
          <a:solidFill>
            <a:srgbClr val="16B3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A61B548C-F02D-477F-98A3-A53A5B0CBFC8}"/>
              </a:ext>
            </a:extLst>
          </p:cNvPr>
          <p:cNvSpPr/>
          <p:nvPr/>
        </p:nvSpPr>
        <p:spPr>
          <a:xfrm>
            <a:off x="53167" y="63795"/>
            <a:ext cx="12037234" cy="67304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блачко с текстом: прямоугольное 16">
            <a:extLst>
              <a:ext uri="{FF2B5EF4-FFF2-40B4-BE49-F238E27FC236}">
                <a16:creationId xmlns:a16="http://schemas.microsoft.com/office/drawing/2014/main" xmlns="" id="{E944B927-49C6-486D-9BD2-76F23FBF30B7}"/>
              </a:ext>
            </a:extLst>
          </p:cNvPr>
          <p:cNvSpPr/>
          <p:nvPr/>
        </p:nvSpPr>
        <p:spPr>
          <a:xfrm rot="16200000" flipV="1">
            <a:off x="3211346" y="410304"/>
            <a:ext cx="1692501" cy="4332316"/>
          </a:xfrm>
          <a:prstGeom prst="wedgeRectCallout">
            <a:avLst>
              <a:gd name="adj1" fmla="val 19743"/>
              <a:gd name="adj2" fmla="val 55071"/>
            </a:avLst>
          </a:prstGeom>
          <a:solidFill>
            <a:srgbClr val="16B3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xmlns="" id="{D5C1D6B8-6812-4862-8EE6-786CA359DD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3951" y="3716575"/>
            <a:ext cx="5600700" cy="317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xmlns="" id="{570297F3-1B96-42BF-83BA-52A06F3529C1}"/>
              </a:ext>
            </a:extLst>
          </p:cNvPr>
          <p:cNvSpPr/>
          <p:nvPr/>
        </p:nvSpPr>
        <p:spPr>
          <a:xfrm>
            <a:off x="7090814" y="3716575"/>
            <a:ext cx="1985949" cy="12254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648F807-F055-4AAC-94C7-01CDEE39413B}"/>
              </a:ext>
            </a:extLst>
          </p:cNvPr>
          <p:cNvSpPr txBox="1"/>
          <p:nvPr/>
        </p:nvSpPr>
        <p:spPr>
          <a:xfrm>
            <a:off x="623888" y="510346"/>
            <a:ext cx="74887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>
                <a:solidFill>
                  <a:schemeClr val="tx1">
                    <a:lumMod val="75000"/>
                    <a:lumOff val="2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Нейроная сеть </a:t>
            </a:r>
            <a:r>
              <a:rPr lang="en-US" sz="4000" b="1">
                <a:solidFill>
                  <a:schemeClr val="tx1">
                    <a:lumMod val="75000"/>
                    <a:lumOff val="2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Vika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927F8F91-C1D8-40DF-B78C-C1C91ABD67DA}"/>
              </a:ext>
            </a:extLst>
          </p:cNvPr>
          <p:cNvSpPr txBox="1"/>
          <p:nvPr/>
        </p:nvSpPr>
        <p:spPr>
          <a:xfrm>
            <a:off x="1887139" y="4255310"/>
            <a:ext cx="4204396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Сервис «Запись к врачу»</a:t>
            </a:r>
          </a:p>
          <a:p>
            <a:pPr>
              <a:spcAft>
                <a:spcPts val="600"/>
              </a:spcAft>
            </a:pP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Гражданин может записаться в любое медицинское учреждение округа</a:t>
            </a:r>
          </a:p>
          <a:p>
            <a:pPr>
              <a:spcAft>
                <a:spcPts val="1200"/>
              </a:spcAft>
            </a:pP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Авторизация в нейронной сети осуществляется посредством Единой системы идентификации и аутентификации (ЕСИА)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88D97328-0594-436C-AE8D-566547B71CA0}"/>
              </a:ext>
            </a:extLst>
          </p:cNvPr>
          <p:cNvSpPr txBox="1"/>
          <p:nvPr/>
        </p:nvSpPr>
        <p:spPr>
          <a:xfrm>
            <a:off x="2023657" y="1845492"/>
            <a:ext cx="4067878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sz="1600" dirty="0">
                <a:solidFill>
                  <a:schemeClr val="bg1"/>
                </a:solidFill>
              </a:rPr>
              <a:t>Интеллектуальный помощник консультирует граждан по вопросам получения наиболее востребованных государственных услуг. </a:t>
            </a:r>
          </a:p>
          <a:p>
            <a:r>
              <a:rPr lang="ru-RU" sz="1600" dirty="0">
                <a:solidFill>
                  <a:schemeClr val="bg1"/>
                </a:solidFill>
              </a:rPr>
              <a:t>В 2021 году консультацию по услугам получили </a:t>
            </a:r>
            <a:r>
              <a:rPr lang="ru-RU" sz="1600" b="1" dirty="0">
                <a:solidFill>
                  <a:schemeClr val="bg1"/>
                </a:solidFill>
              </a:rPr>
              <a:t>более </a:t>
            </a:r>
            <a:r>
              <a:rPr lang="en-US" b="1" dirty="0" smtClean="0">
                <a:solidFill>
                  <a:schemeClr val="bg1"/>
                </a:solidFill>
              </a:rPr>
              <a:t>160</a:t>
            </a:r>
            <a:r>
              <a:rPr lang="ru-RU" sz="1600" b="1" dirty="0" smtClean="0">
                <a:solidFill>
                  <a:schemeClr val="bg1"/>
                </a:solidFill>
              </a:rPr>
              <a:t> </a:t>
            </a:r>
            <a:r>
              <a:rPr lang="ru-RU" sz="1600" b="1" dirty="0">
                <a:solidFill>
                  <a:schemeClr val="bg1"/>
                </a:solidFill>
              </a:rPr>
              <a:t>тысяч человек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769E9BA2-14DE-478E-BE0D-ED0075492A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87" y="1712188"/>
            <a:ext cx="999113" cy="99911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291323F4-C49C-43A9-8D31-AD21FAF5F475}"/>
              </a:ext>
            </a:extLst>
          </p:cNvPr>
          <p:cNvSpPr txBox="1"/>
          <p:nvPr/>
        </p:nvSpPr>
        <p:spPr>
          <a:xfrm>
            <a:off x="7265903" y="3908415"/>
            <a:ext cx="218380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>
                <a:solidFill>
                  <a:srgbClr val="16B3D4"/>
                </a:solidFill>
              </a:rPr>
              <a:t>122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30C4A3EC-7123-4B67-A5BB-FC472F3F9616}"/>
              </a:ext>
            </a:extLst>
          </p:cNvPr>
          <p:cNvSpPr txBox="1"/>
          <p:nvPr/>
        </p:nvSpPr>
        <p:spPr>
          <a:xfrm>
            <a:off x="7265903" y="1676214"/>
            <a:ext cx="461393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Единый номер горячей линии</a:t>
            </a:r>
            <a:endParaRPr lang="ru-RU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Aft>
                <a:spcPts val="600"/>
              </a:spcAft>
            </a:pP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Голосовой помощник консультирует по вопросам: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73050" indent="-88900">
              <a:spcAft>
                <a:spcPts val="600"/>
              </a:spcAft>
            </a:pP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в сфере здравоохранения</a:t>
            </a:r>
            <a:b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(вакцинирование, тестирование на антитела)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73050" indent="-88900">
              <a:spcAft>
                <a:spcPts val="600"/>
              </a:spcAft>
            </a:pP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в социальной сфере </a:t>
            </a:r>
            <a:b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(о мерах поддержки и </a:t>
            </a:r>
            <a:r>
              <a:rPr lang="ru-RU" sz="1600">
                <a:solidFill>
                  <a:schemeClr val="tx1">
                    <a:lumMod val="75000"/>
                    <a:lumOff val="25000"/>
                  </a:schemeClr>
                </a:solidFill>
              </a:rPr>
              <a:t>услугах)</a:t>
            </a:r>
            <a:endParaRPr lang="ru-RU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01633A9F-AE73-40AE-89E9-FC89E0512E1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21" y="4255310"/>
            <a:ext cx="812979" cy="812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6129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1C9901BD-CDD2-420D-B425-537D08E87DC2}"/>
              </a:ext>
            </a:extLst>
          </p:cNvPr>
          <p:cNvSpPr/>
          <p:nvPr/>
        </p:nvSpPr>
        <p:spPr>
          <a:xfrm>
            <a:off x="8920716" y="0"/>
            <a:ext cx="3271284" cy="1818001"/>
          </a:xfrm>
          <a:prstGeom prst="rect">
            <a:avLst/>
          </a:prstGeom>
          <a:solidFill>
            <a:srgbClr val="16B3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271242BA-4F42-4153-8A0F-39DCCB4AC66A}"/>
              </a:ext>
            </a:extLst>
          </p:cNvPr>
          <p:cNvSpPr/>
          <p:nvPr/>
        </p:nvSpPr>
        <p:spPr>
          <a:xfrm>
            <a:off x="0" y="3733127"/>
            <a:ext cx="5622851" cy="3124873"/>
          </a:xfrm>
          <a:prstGeom prst="rect">
            <a:avLst/>
          </a:prstGeom>
          <a:solidFill>
            <a:srgbClr val="16B3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DDF27A0-F357-4EDF-9EDB-9CD20F1CC93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83"/>
          <a:stretch/>
        </p:blipFill>
        <p:spPr>
          <a:xfrm>
            <a:off x="172872" y="164281"/>
            <a:ext cx="11813762" cy="6529438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E4D39DD9-0A4A-4CB5-9FAA-4C609078762D}"/>
              </a:ext>
            </a:extLst>
          </p:cNvPr>
          <p:cNvSpPr/>
          <p:nvPr/>
        </p:nvSpPr>
        <p:spPr>
          <a:xfrm>
            <a:off x="172872" y="164281"/>
            <a:ext cx="11813762" cy="6529438"/>
          </a:xfrm>
          <a:prstGeom prst="rect">
            <a:avLst/>
          </a:prstGeom>
          <a:solidFill>
            <a:srgbClr val="16B3D4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28E99819-892D-4971-BB9A-DAFFD7FEC1EA}"/>
              </a:ext>
            </a:extLst>
          </p:cNvPr>
          <p:cNvSpPr txBox="1"/>
          <p:nvPr/>
        </p:nvSpPr>
        <p:spPr>
          <a:xfrm>
            <a:off x="1566232" y="2645516"/>
            <a:ext cx="90270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>
                <a:solidFill>
                  <a:schemeClr val="bg1"/>
                </a:solidFill>
              </a:rPr>
              <a:t>Благодарю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2239496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1651</TotalTime>
  <Words>445</Words>
  <Application>Microsoft Office PowerPoint</Application>
  <PresentationFormat>Произвольный</PresentationFormat>
  <Paragraphs>94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Darina Kolesnikova</dc:creator>
  <cp:lastModifiedBy>Котов Андрей Михайлович</cp:lastModifiedBy>
  <cp:revision>28</cp:revision>
  <dcterms:created xsi:type="dcterms:W3CDTF">2022-03-28T10:45:26Z</dcterms:created>
  <dcterms:modified xsi:type="dcterms:W3CDTF">2022-03-30T07:35:16Z</dcterms:modified>
</cp:coreProperties>
</file>